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682" r:id="rId5"/>
  </p:sldMasterIdLst>
  <p:notesMasterIdLst>
    <p:notesMasterId r:id="rId7"/>
  </p:notesMasterIdLst>
  <p:sldIdLst>
    <p:sldId id="326" r:id="rId6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160" userDrawn="1">
          <p15:clr>
            <a:srgbClr val="A4A3A4"/>
          </p15:clr>
        </p15:guide>
        <p15:guide id="3" orient="horz" pos="816" userDrawn="1">
          <p15:clr>
            <a:srgbClr val="A4A3A4"/>
          </p15:clr>
        </p15:guide>
        <p15:guide id="4" orient="horz" pos="5148" userDrawn="1">
          <p15:clr>
            <a:srgbClr val="A4A3A4"/>
          </p15:clr>
        </p15:guide>
        <p15:guide id="5" pos="2024" userDrawn="1">
          <p15:clr>
            <a:srgbClr val="A4A3A4"/>
          </p15:clr>
        </p15:guide>
        <p15:guide id="6" pos="2319" userDrawn="1">
          <p15:clr>
            <a:srgbClr val="A4A3A4"/>
          </p15:clr>
        </p15:guide>
        <p15:guide id="7" pos="278" userDrawn="1">
          <p15:clr>
            <a:srgbClr val="A4A3A4"/>
          </p15:clr>
        </p15:guide>
        <p15:guide id="8" pos="40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73D"/>
    <a:srgbClr val="43C156"/>
    <a:srgbClr val="52EB69"/>
    <a:srgbClr val="000000"/>
    <a:srgbClr val="282827"/>
    <a:srgbClr val="D79E4D"/>
    <a:srgbClr val="C7AC65"/>
    <a:srgbClr val="F8931A"/>
    <a:srgbClr val="666666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16" autoAdjust="0"/>
    <p:restoredTop sz="91429" autoAdjust="0"/>
  </p:normalViewPr>
  <p:slideViewPr>
    <p:cSldViewPr snapToGrid="0">
      <p:cViewPr>
        <p:scale>
          <a:sx n="193" d="100"/>
          <a:sy n="193" d="100"/>
        </p:scale>
        <p:origin x="120" y="144"/>
      </p:cViewPr>
      <p:guideLst>
        <p:guide pos="2160"/>
        <p:guide orient="horz" pos="816"/>
        <p:guide orient="horz" pos="5148"/>
        <p:guide pos="2024"/>
        <p:guide pos="2319"/>
        <p:guide pos="278"/>
        <p:guide pos="406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120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6A9518-A6F0-41B7-BAA2-12C228E5F127}" type="datetimeFigureOut">
              <a:rPr lang="en-US" smtClean="0"/>
              <a:t>11/8/21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D8F627-D2E9-4B61-95B4-541160A89C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36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8F627-D2E9-4B61-95B4-541160A89C9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018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2" y="0"/>
            <a:ext cx="4563071" cy="9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187603" y="4001500"/>
            <a:ext cx="3582388" cy="683029"/>
          </a:xfrm>
          <a:noFill/>
        </p:spPr>
        <p:txBody>
          <a:bodyPr anchor="t"/>
          <a:lstStyle>
            <a:lvl1pPr>
              <a:lnSpc>
                <a:spcPts val="1913"/>
              </a:lnSpc>
              <a:tabLst>
                <a:tab pos="161628" algn="l"/>
              </a:tabLst>
              <a:defRPr sz="1800" b="1" i="0" cap="all" baseline="0">
                <a:solidFill>
                  <a:schemeClr val="accent2"/>
                </a:solidFill>
                <a:latin typeface="Gotham HTF Black" pitchFamily="2" charset="77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3190639" y="4693524"/>
            <a:ext cx="3576314" cy="487680"/>
          </a:xfrm>
        </p:spPr>
        <p:txBody>
          <a:bodyPr>
            <a:noAutofit/>
          </a:bodyPr>
          <a:lstStyle>
            <a:lvl1pPr marL="0" indent="0">
              <a:buNone/>
              <a:defRPr sz="1013" b="0" i="0" cap="all" baseline="0">
                <a:solidFill>
                  <a:schemeClr val="bg1"/>
                </a:solidFill>
                <a:latin typeface="Gotham HTF Book" pitchFamily="2" charset="77"/>
              </a:defRPr>
            </a:lvl1pPr>
            <a:lvl2pPr marL="97334" indent="0">
              <a:buNone/>
              <a:defRPr sz="900" b="0">
                <a:latin typeface="+mn-lt"/>
              </a:defRPr>
            </a:lvl2pPr>
            <a:lvl3pPr marL="223242" indent="0">
              <a:buNone/>
              <a:defRPr sz="900" b="0">
                <a:latin typeface="+mn-lt"/>
              </a:defRPr>
            </a:lvl3pPr>
            <a:lvl4pPr marL="354509" indent="0">
              <a:buNone/>
              <a:defRPr sz="900" b="0">
                <a:latin typeface="+mn-lt"/>
              </a:defRPr>
            </a:lvl4pPr>
            <a:lvl5pPr marL="480417" indent="0">
              <a:buNone/>
              <a:defRPr sz="900" b="0">
                <a:latin typeface="+mn-lt"/>
              </a:defRPr>
            </a:lvl5pPr>
          </a:lstStyle>
          <a:p>
            <a:pPr lvl="0"/>
            <a:r>
              <a:rPr lang="en-US" dirty="0"/>
              <a:t>Subtitle / Date goes here</a:t>
            </a:r>
          </a:p>
        </p:txBody>
      </p:sp>
    </p:spTree>
    <p:extLst>
      <p:ext uri="{BB962C8B-B14F-4D97-AF65-F5344CB8AC3E}">
        <p14:creationId xmlns:p14="http://schemas.microsoft.com/office/powerpoint/2010/main" val="253677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C6580127-D32E-7E42-BA04-734BDF4D8D1C}" type="datetime1">
              <a:rPr lang="en-GB" smtClean="0"/>
              <a:t>08/11/2021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67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17D6D0BA-C00B-6147-AA91-986DF7D2C874}" type="datetime1">
              <a:rPr lang="en-GB" smtClean="0"/>
              <a:t>08/11/2021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6762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F0FED50E-F3FF-F347-ADAC-A4CC9ACFA5F3}" type="datetime1">
              <a:rPr lang="en-GB" smtClean="0"/>
              <a:t>08/11/2021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108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ED93EDB6-4C6C-2649-B2D9-46F441831436}" type="datetime1">
              <a:rPr lang="en-GB" smtClean="0"/>
              <a:t>08/11/2021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279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78936BF8-3386-BA46-A699-A1094078DCB2}" type="datetime1">
              <a:rPr lang="en-GB" smtClean="0"/>
              <a:t>08/11/2021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7397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4E950719-8297-9641-83E3-09C38FA2C288}" type="datetime1">
              <a:rPr lang="en-GB" smtClean="0"/>
              <a:t>08/11/2021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051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1B9C95A5-1D87-6847-A64D-62ACFC726002}" type="datetime1">
              <a:rPr lang="en-GB" smtClean="0"/>
              <a:t>08/11/2021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891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5590AF24-3E86-7343-BD05-CAC0A876C08D}" type="datetime1">
              <a:rPr lang="en-GB" smtClean="0"/>
              <a:t>08/11/2021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178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68FCA-151F-C541-9AD2-E23FD7048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A8EC8-0597-8D46-A3D6-14301C74E0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1BC0-C4E4-1248-9539-942F5F23DC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19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_ withtitle_long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296863" y="1820864"/>
            <a:ext cx="6264276" cy="6819900"/>
          </a:xfrm>
          <a:prstGeom prst="rect">
            <a:avLst/>
          </a:prstGeom>
        </p:spPr>
        <p:txBody>
          <a:bodyPr vert="horz" lIns="73152" tIns="0" rIns="73152" bIns="73152" rtlCol="0">
            <a:noAutofit/>
          </a:bodyPr>
          <a:lstStyle>
            <a:lvl2pPr marL="97334" indent="-97334">
              <a:spcBef>
                <a:spcPts val="338"/>
              </a:spcBef>
              <a:defRPr/>
            </a:lvl2pPr>
            <a:lvl3pPr marL="227707" indent="-97334">
              <a:defRPr/>
            </a:lvl3pPr>
            <a:lvl4pPr marL="351830" indent="-91976">
              <a:defRPr/>
            </a:lvl4pPr>
            <a:lvl5pPr marL="482203" indent="-98227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96863" y="468314"/>
            <a:ext cx="6264276" cy="480432"/>
          </a:xfrm>
        </p:spPr>
        <p:txBody>
          <a:bodyPr vert="horz" lIns="72000" tIns="54000" rIns="72000" bIns="3600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1361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6863" y="468313"/>
            <a:ext cx="6264276" cy="477463"/>
          </a:xfrm>
          <a:noFill/>
        </p:spPr>
        <p:txBody>
          <a:bodyPr vert="horz" lIns="72000" tIns="54000" rIns="72000" bIns="3600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48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24CE4-8100-BD40-800B-77957FEC1B03}" type="datetime1">
              <a:rPr lang="en-GB" smtClean="0"/>
              <a:t>08/11/2021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022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49FD-29AD-974C-AAA0-C65461D091B1}" type="datetime1">
              <a:rPr lang="en-GB" smtClean="0"/>
              <a:t>08/11/2021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68A4-F001-44B5-A3A0-1E76CD287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8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EFF5CBF0-5CA0-4E45-A968-940FCB3452C4}" type="datetime1">
              <a:rPr lang="en-GB" smtClean="0"/>
              <a:t>08/11/2021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33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BEEF2699-9E2B-9E43-B2B6-496150F72A1A}" type="datetime1">
              <a:rPr lang="en-GB" smtClean="0"/>
              <a:t>08/11/2021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932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/>
          <a:lstStyle/>
          <a:p>
            <a:fld id="{25B6E594-E7AA-8F40-B4F3-5D559C362088}" type="datetime1">
              <a:rPr lang="en-GB" smtClean="0"/>
              <a:t>08/11/2021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61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6864" y="468314"/>
            <a:ext cx="6264277" cy="475615"/>
          </a:xfrm>
          <a:prstGeom prst="rect">
            <a:avLst/>
          </a:prstGeom>
          <a:noFill/>
        </p:spPr>
        <p:txBody>
          <a:bodyPr vert="horz" lIns="72000" tIns="54000" rIns="72000" bIns="36000" rtlCol="0" anchor="b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863" y="1820863"/>
            <a:ext cx="6264276" cy="6819900"/>
          </a:xfrm>
          <a:prstGeom prst="rect">
            <a:avLst/>
          </a:prstGeom>
        </p:spPr>
        <p:txBody>
          <a:bodyPr vert="horz" lIns="73152" tIns="0" rIns="73152" bIns="73152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214909" y="877824"/>
            <a:ext cx="6428184" cy="73152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990FB-0950-7A4B-B2F5-4CF2AB113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242659" y="8531567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91">
                <a:solidFill>
                  <a:schemeClr val="bg1"/>
                </a:solidFill>
              </a:defRPr>
            </a:lvl1pPr>
          </a:lstStyle>
          <a:p>
            <a:fld id="{01EC1BC0-C4E4-1248-9539-942F5F23DC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053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1" r:id="rId2"/>
    <p:sldLayoutId id="2147483679" r:id="rId3"/>
    <p:sldLayoutId id="2147483680" r:id="rId4"/>
    <p:sldLayoutId id="2147483694" r:id="rId5"/>
    <p:sldLayoutId id="214748369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lang="en-US" sz="1800" b="1" i="0" kern="1200" cap="all" baseline="0" dirty="0">
          <a:solidFill>
            <a:schemeClr val="accent2"/>
          </a:solidFill>
          <a:latin typeface="Gotham HTF Black" pitchFamily="2" charset="77"/>
          <a:ea typeface="+mj-ea"/>
          <a:cs typeface="Arial" pitchFamily="34" charset="0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675"/>
        </a:spcBef>
        <a:spcAft>
          <a:spcPts val="169"/>
        </a:spcAft>
        <a:buClr>
          <a:schemeClr val="tx1"/>
        </a:buClr>
        <a:buSzPct val="100000"/>
        <a:buFont typeface="Arial" panose="020B0604020202020204" pitchFamily="34" charset="0"/>
        <a:buNone/>
        <a:defRPr sz="1125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1pPr>
      <a:lvl2pPr marL="97334" indent="-97334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•"/>
        <a:defRPr sz="1013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2pPr>
      <a:lvl3pPr marL="227707" indent="-97334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SzPct val="112000"/>
        <a:buFont typeface="Arial" panose="020B0604020202020204" pitchFamily="34" charset="0"/>
        <a:buChar char="◦"/>
        <a:defRPr sz="900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3pPr>
      <a:lvl4pPr marL="351830" indent="-91976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•"/>
        <a:defRPr sz="788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4pPr>
      <a:lvl5pPr marL="482203" indent="-98227" algn="l" defTabSz="514350" rtl="0" eaLnBrk="1" latinLnBrk="0" hangingPunct="1">
        <a:lnSpc>
          <a:spcPct val="100000"/>
        </a:lnSpc>
        <a:spcBef>
          <a:spcPts val="0"/>
        </a:spcBef>
        <a:spcAft>
          <a:spcPts val="169"/>
        </a:spcAft>
        <a:buClr>
          <a:schemeClr val="accent2"/>
        </a:buClr>
        <a:buFont typeface="Arial" pitchFamily="34" charset="0"/>
        <a:buChar char="-"/>
        <a:defRPr sz="675" b="0" i="0" kern="1200">
          <a:solidFill>
            <a:schemeClr val="bg1"/>
          </a:solidFill>
          <a:latin typeface="Gotham HTF Book" pitchFamily="2" charset="77"/>
          <a:ea typeface="+mn-ea"/>
          <a:cs typeface="Arial" pitchFamily="34" charset="0"/>
        </a:defRPr>
      </a:lvl5pPr>
      <a:lvl6pPr marL="141446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userDrawn="1">
          <p15:clr>
            <a:srgbClr val="F26B43"/>
          </p15:clr>
        </p15:guide>
        <p15:guide id="3" pos="4320" userDrawn="1">
          <p15:clr>
            <a:srgbClr val="F26B43"/>
          </p15:clr>
        </p15:guide>
        <p15:guide id="4" pos="476" userDrawn="1">
          <p15:clr>
            <a:srgbClr val="F26B43"/>
          </p15:clr>
        </p15:guide>
        <p15:guide id="5" pos="961" userDrawn="1">
          <p15:clr>
            <a:srgbClr val="F26B43"/>
          </p15:clr>
        </p15:guide>
        <p15:guide id="6" pos="1446" userDrawn="1">
          <p15:clr>
            <a:srgbClr val="F26B43"/>
          </p15:clr>
        </p15:guide>
        <p15:guide id="7" pos="1918" userDrawn="1">
          <p15:clr>
            <a:srgbClr val="F26B43"/>
          </p15:clr>
        </p15:guide>
        <p15:guide id="8" pos="2415" userDrawn="1">
          <p15:clr>
            <a:srgbClr val="F26B43"/>
          </p15:clr>
        </p15:guide>
        <p15:guide id="9" pos="2874" userDrawn="1">
          <p15:clr>
            <a:srgbClr val="F26B43"/>
          </p15:clr>
        </p15:guide>
        <p15:guide id="10" pos="3359" userDrawn="1">
          <p15:clr>
            <a:srgbClr val="F26B43"/>
          </p15:clr>
        </p15:guide>
        <p15:guide id="11" pos="3844" userDrawn="1">
          <p15:clr>
            <a:srgbClr val="F26B43"/>
          </p15:clr>
        </p15:guide>
        <p15:guide id="12" orient="horz" pos="1147" userDrawn="1">
          <p15:clr>
            <a:srgbClr val="F26B43"/>
          </p15:clr>
        </p15:guide>
        <p15:guide id="13" orient="horz" pos="2305" userDrawn="1">
          <p15:clr>
            <a:srgbClr val="F26B43"/>
          </p15:clr>
        </p15:guide>
        <p15:guide id="14" orient="horz" pos="3455" userDrawn="1">
          <p15:clr>
            <a:srgbClr val="F26B43"/>
          </p15:clr>
        </p15:guide>
        <p15:guide id="15" orient="horz" pos="4604" userDrawn="1">
          <p15:clr>
            <a:srgbClr val="F26B43"/>
          </p15:clr>
        </p15:guide>
        <p15:guide id="16" orient="horz" pos="5760" userDrawn="1">
          <p15:clr>
            <a:srgbClr val="F26B43"/>
          </p15:clr>
        </p15:guide>
        <p15:guide id="17" orient="horz" userDrawn="1">
          <p15:clr>
            <a:srgbClr val="F26B43"/>
          </p15:clr>
        </p15:guide>
        <p15:guide id="18" orient="horz" pos="544" userDrawn="1">
          <p15:clr>
            <a:srgbClr val="F26B43"/>
          </p15:clr>
        </p15:guide>
        <p15:guide id="19" pos="187" userDrawn="1">
          <p15:clr>
            <a:srgbClr val="F26B43"/>
          </p15:clr>
        </p15:guide>
        <p15:guide id="20" pos="4133" userDrawn="1">
          <p15:clr>
            <a:srgbClr val="F26B43"/>
          </p15:clr>
        </p15:guide>
        <p15:guide id="21" orient="horz" pos="5443" userDrawn="1">
          <p15:clr>
            <a:srgbClr val="F26B43"/>
          </p15:clr>
        </p15:guide>
        <p15:guide id="22" orient="horz" pos="295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4095" y="8544411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rgbClr val="000000"/>
                </a:solidFill>
                <a:latin typeface="Gotham HTF Book" pitchFamily="2" charset="77"/>
              </a:defRPr>
            </a:lvl1pPr>
          </a:lstStyle>
          <a:p>
            <a:r>
              <a:rPr lang="en-US"/>
              <a:t>An introduction to ECR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60334" y="8544411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rgbClr val="000000"/>
                </a:solidFill>
                <a:latin typeface="Gotham HTF Book" pitchFamily="2" charset="77"/>
              </a:defRPr>
            </a:lvl1pPr>
          </a:lstStyle>
          <a:p>
            <a:fld id="{7E260360-B404-C844-8651-31E0380F92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332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Gotham HTF Book" pitchFamily="2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4">
          <p15:clr>
            <a:srgbClr val="F26B43"/>
          </p15:clr>
        </p15:guide>
        <p15:guide id="2" pos="3906">
          <p15:clr>
            <a:srgbClr val="F26B43"/>
          </p15:clr>
        </p15:guide>
        <p15:guide id="3" orient="horz" pos="204">
          <p15:clr>
            <a:srgbClr val="F26B43"/>
          </p15:clr>
        </p15:guide>
        <p15:guide id="4" orient="horz" pos="55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8A68469-E3CA-1245-BDC9-E9A9D232B2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6" y="1395525"/>
            <a:ext cx="5122748" cy="236626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88A617-296D-EF49-81DC-D60E380F454D}"/>
              </a:ext>
            </a:extLst>
          </p:cNvPr>
          <p:cNvSpPr/>
          <p:nvPr/>
        </p:nvSpPr>
        <p:spPr>
          <a:xfrm>
            <a:off x="4958499" y="1941922"/>
            <a:ext cx="1494689" cy="1594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1C961A-43D2-1342-B6F5-E350DC4F9C16}"/>
              </a:ext>
            </a:extLst>
          </p:cNvPr>
          <p:cNvSpPr/>
          <p:nvPr/>
        </p:nvSpPr>
        <p:spPr>
          <a:xfrm>
            <a:off x="0" y="-1"/>
            <a:ext cx="6858000" cy="12954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F8F42-6C84-A249-9376-B09F7C2D0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6828" y="8535132"/>
            <a:ext cx="2314575" cy="486833"/>
          </a:xfrm>
        </p:spPr>
        <p:txBody>
          <a:bodyPr/>
          <a:lstStyle/>
          <a:p>
            <a:r>
              <a:rPr lang="en-US" dirty="0"/>
              <a:t>Epicenter Capital Roles v04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B5BFC2F-429C-D342-8BA9-D487B908B915}"/>
              </a:ext>
            </a:extLst>
          </p:cNvPr>
          <p:cNvSpPr/>
          <p:nvPr/>
        </p:nvSpPr>
        <p:spPr>
          <a:xfrm>
            <a:off x="2965609" y="3965747"/>
            <a:ext cx="3487579" cy="1123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ar-SA" sz="1200" b="1" dirty="0" err="1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ايبسنتر</a:t>
            </a:r>
            <a: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 USD</a:t>
            </a:r>
            <a:b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</a:br>
            <a:r>
              <a:rPr lang="ar-SA" sz="1100" dirty="0">
                <a:solidFill>
                  <a:schemeClr val="tx2"/>
                </a:solidFill>
              </a:rPr>
              <a:t>سندات قصيرة الأجل قابلة للاسترداد عند الطلب بقيمة 1 دولار من </a:t>
            </a:r>
            <a:r>
              <a:rPr lang="en-US" sz="1100" dirty="0">
                <a:solidFill>
                  <a:schemeClr val="tx2"/>
                </a:solidFill>
              </a:rPr>
              <a:t>EPIC</a:t>
            </a:r>
            <a:r>
              <a:rPr lang="ar-SA" sz="1100" dirty="0">
                <a:solidFill>
                  <a:schemeClr val="tx2"/>
                </a:solidFill>
              </a:rPr>
              <a:t>. لا تتكبد تكاليف الفائدة. لا يمكن أبدا طريق حظرها او وضعها على القائمة السوداء او تجميدها</a:t>
            </a:r>
            <a:endParaRPr lang="en-BE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GB" sz="1200" dirty="0">
              <a:solidFill>
                <a:schemeClr val="tx2"/>
              </a:solidFill>
              <a:latin typeface="Gotham HTF Book" pitchFamily="2" charset="77"/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306D8E0-56A4-BA4D-BA25-FD2FD3F66C6A}"/>
              </a:ext>
            </a:extLst>
          </p:cNvPr>
          <p:cNvSpPr txBox="1"/>
          <p:nvPr/>
        </p:nvSpPr>
        <p:spPr>
          <a:xfrm>
            <a:off x="348039" y="237217"/>
            <a:ext cx="3748618" cy="8679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ar-SA" sz="2800" b="1" dirty="0" err="1">
                <a:solidFill>
                  <a:schemeClr val="bg2"/>
                </a:solidFill>
                <a:latin typeface="Gotham HTF" pitchFamily="2" charset="77"/>
                <a:cs typeface="Arial" pitchFamily="34" charset="0"/>
              </a:rPr>
              <a:t>ايبسنتر</a:t>
            </a:r>
            <a:br>
              <a:rPr lang="en-US" sz="2800" b="1" dirty="0">
                <a:solidFill>
                  <a:schemeClr val="bg2"/>
                </a:solidFill>
                <a:latin typeface="Gotham HTF" pitchFamily="2" charset="77"/>
                <a:cs typeface="Arial" pitchFamily="34" charset="0"/>
              </a:rPr>
            </a:br>
            <a:r>
              <a:rPr lang="ar-SA" sz="2800" b="1" dirty="0">
                <a:solidFill>
                  <a:schemeClr val="bg1"/>
                </a:solidFill>
                <a:latin typeface="Gotham HTF" pitchFamily="2" charset="77"/>
              </a:rPr>
              <a:t>أدوار رأس المال</a:t>
            </a:r>
            <a:endParaRPr lang="az-Cyrl-AZ" sz="2800" dirty="0">
              <a:solidFill>
                <a:schemeClr val="bg1"/>
              </a:solidFill>
              <a:latin typeface="Gotham HTF" pitchFamily="2" charset="77"/>
              <a:cs typeface="Arial" pitchFamily="34" charset="0"/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34DF8E18-4CB4-B845-B997-BF59CCB035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2614" y="256486"/>
            <a:ext cx="2214030" cy="36944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A6A3A90C-550D-4048-A3E3-D9210E8E3C14}"/>
              </a:ext>
            </a:extLst>
          </p:cNvPr>
          <p:cNvSpPr/>
          <p:nvPr/>
        </p:nvSpPr>
        <p:spPr>
          <a:xfrm>
            <a:off x="2965608" y="4834414"/>
            <a:ext cx="3551036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>
              <a:spcBef>
                <a:spcPts val="600"/>
              </a:spcBef>
              <a:spcAft>
                <a:spcPts val="600"/>
              </a:spcAft>
            </a:pPr>
            <a:r>
              <a:rPr lang="ar-SA" sz="1200" b="1" dirty="0" err="1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ايبسنتر</a:t>
            </a:r>
            <a: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 IOU</a:t>
            </a:r>
            <a:b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</a:br>
            <a:r>
              <a:rPr lang="ar-SA" sz="1100" dirty="0">
                <a:solidFill>
                  <a:schemeClr val="tx2"/>
                </a:solidFill>
              </a:rPr>
              <a:t>سندات طويلة الأجل قابلة للاسترداد مقابل </a:t>
            </a:r>
            <a:r>
              <a:rPr lang="en-US" sz="1100" dirty="0">
                <a:solidFill>
                  <a:schemeClr val="tx2"/>
                </a:solidFill>
              </a:rPr>
              <a:t>1</a:t>
            </a:r>
            <a:r>
              <a:rPr lang="ar-SA" sz="1100" dirty="0">
                <a:solidFill>
                  <a:schemeClr val="tx2"/>
                </a:solidFill>
              </a:rPr>
              <a:t> </a:t>
            </a:r>
            <a:r>
              <a:rPr lang="en-US" sz="1100" dirty="0">
                <a:solidFill>
                  <a:schemeClr val="tx2"/>
                </a:solidFill>
              </a:rPr>
              <a:t>EUSD</a:t>
            </a:r>
            <a:r>
              <a:rPr lang="ar-SA" sz="1100" dirty="0">
                <a:solidFill>
                  <a:schemeClr val="tx2"/>
                </a:solidFill>
              </a:rPr>
              <a:t>. يوفر عائد فائدة لفيشة </a:t>
            </a:r>
            <a:r>
              <a:rPr lang="en-US" sz="1100" dirty="0">
                <a:solidFill>
                  <a:schemeClr val="tx2"/>
                </a:solidFill>
              </a:rPr>
              <a:t>ECR</a:t>
            </a:r>
            <a:r>
              <a:rPr lang="ar-SA" sz="1100" dirty="0">
                <a:solidFill>
                  <a:schemeClr val="tx2"/>
                </a:solidFill>
              </a:rPr>
              <a:t> بمعدل يومي محدد من قبل </a:t>
            </a:r>
            <a:r>
              <a:rPr lang="ar-SA" sz="1100" dirty="0" err="1">
                <a:solidFill>
                  <a:schemeClr val="tx2"/>
                </a:solidFill>
              </a:rPr>
              <a:t>الحوكمة</a:t>
            </a:r>
            <a:r>
              <a:rPr lang="ar-SA" sz="1100" dirty="0">
                <a:solidFill>
                  <a:schemeClr val="tx2"/>
                </a:solidFill>
              </a:rPr>
              <a:t>.</a:t>
            </a:r>
            <a:endParaRPr lang="en-BE" sz="1100" dirty="0">
              <a:solidFill>
                <a:schemeClr val="tx2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BE" sz="1100" dirty="0">
              <a:solidFill>
                <a:schemeClr val="tx2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GB" sz="1200" dirty="0">
              <a:solidFill>
                <a:schemeClr val="tx2"/>
              </a:solidFill>
              <a:latin typeface="Gotham HTF Book" pitchFamily="2" charset="77"/>
              <a:cs typeface="Arial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7A96CE8-B7E9-8F49-A28C-122FDBB0BB4D}"/>
              </a:ext>
            </a:extLst>
          </p:cNvPr>
          <p:cNvSpPr/>
          <p:nvPr/>
        </p:nvSpPr>
        <p:spPr>
          <a:xfrm>
            <a:off x="2965607" y="5812002"/>
            <a:ext cx="3710797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ar-SA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فيشة </a:t>
            </a:r>
            <a:r>
              <a:rPr lang="ar-SA" sz="1200" b="1" dirty="0" err="1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ايبسنتر</a:t>
            </a:r>
            <a: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 // </a:t>
            </a:r>
            <a:r>
              <a:rPr lang="ar-SA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  <a:t>احتياطي كل مواطن</a:t>
            </a:r>
            <a:r>
              <a:rPr lang="en-GB" sz="11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 </a:t>
            </a:r>
            <a:r>
              <a:rPr lang="ar-SA" sz="1100" dirty="0">
                <a:solidFill>
                  <a:schemeClr val="tx2"/>
                </a:solidFill>
                <a:latin typeface="Gotham HTF Book" pitchFamily="2" charset="77"/>
              </a:rPr>
              <a:t>رمز الأسهم </a:t>
            </a:r>
            <a:r>
              <a:rPr lang="ar-SA" sz="1100" dirty="0" err="1">
                <a:solidFill>
                  <a:schemeClr val="tx2"/>
                </a:solidFill>
                <a:latin typeface="Gotham HTF Book" pitchFamily="2" charset="77"/>
              </a:rPr>
              <a:t>والحوكمة</a:t>
            </a:r>
            <a:r>
              <a:rPr lang="ar-SA" sz="1100" dirty="0">
                <a:solidFill>
                  <a:schemeClr val="tx2"/>
                </a:solidFill>
                <a:latin typeface="Gotham HTF Book" pitchFamily="2" charset="77"/>
              </a:rPr>
              <a:t> هو المستفيد الرئيسي من السيادة.</a:t>
            </a:r>
            <a:endParaRPr lang="en-GB" sz="1200" dirty="0">
              <a:solidFill>
                <a:schemeClr val="tx2"/>
              </a:solidFill>
              <a:latin typeface="Gotham HTF Book" pitchFamily="2" charset="77"/>
              <a:cs typeface="Arial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0993FC0-56C4-4A43-AE9F-1E2CD6F194FB}"/>
              </a:ext>
            </a:extLst>
          </p:cNvPr>
          <p:cNvSpPr/>
          <p:nvPr/>
        </p:nvSpPr>
        <p:spPr>
          <a:xfrm>
            <a:off x="2965606" y="6720126"/>
            <a:ext cx="3576595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ar-SA" sz="1200" b="1" dirty="0">
                <a:solidFill>
                  <a:schemeClr val="bg1"/>
                </a:solidFill>
                <a:latin typeface="Gotham HTF Black" pitchFamily="2" charset="77"/>
              </a:rPr>
              <a:t>بروتوكول تراكم رأس المال</a:t>
            </a:r>
            <a:br>
              <a:rPr lang="en-GB" sz="1200" b="1" dirty="0">
                <a:solidFill>
                  <a:schemeClr val="bg1"/>
                </a:solidFill>
                <a:latin typeface="Gotham HTF Black" pitchFamily="2" charset="77"/>
                <a:cs typeface="Arial" pitchFamily="34" charset="0"/>
              </a:rPr>
            </a:br>
            <a:r>
              <a:rPr lang="ar-SA" sz="1100" dirty="0">
                <a:solidFill>
                  <a:schemeClr val="tx2"/>
                </a:solidFill>
                <a:latin typeface="Gotham HTF Book" pitchFamily="2" charset="77"/>
              </a:rPr>
              <a:t>تحصل الأسهم الممتازة على حصة من الملكية وتستخدمها لإعادة الشراء وحرق للفيشة الخاصة بها.</a:t>
            </a:r>
            <a:endParaRPr lang="en-GB" sz="1200" dirty="0">
              <a:solidFill>
                <a:schemeClr val="tx2"/>
              </a:solidFill>
              <a:latin typeface="Gotham HTF Book" pitchFamily="2" charset="77"/>
              <a:cs typeface="Arial" pitchFamily="34" charset="0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FA89B3D-5933-C849-81D0-AAE6CF648EF0}"/>
              </a:ext>
            </a:extLst>
          </p:cNvPr>
          <p:cNvGrpSpPr/>
          <p:nvPr/>
        </p:nvGrpSpPr>
        <p:grpSpPr>
          <a:xfrm>
            <a:off x="848441" y="4068407"/>
            <a:ext cx="1704133" cy="622184"/>
            <a:chOff x="1581108" y="4213139"/>
            <a:chExt cx="3392094" cy="1238463"/>
          </a:xfrm>
        </p:grpSpPr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CDF4B136-53B2-2249-87E5-DF49D6AF4A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346" r="13826"/>
            <a:stretch/>
          </p:blipFill>
          <p:spPr>
            <a:xfrm>
              <a:off x="2888670" y="4546629"/>
              <a:ext cx="2084532" cy="673070"/>
            </a:xfrm>
            <a:prstGeom prst="snip1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F770822A-0277-2E4B-9B10-54B8C247F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1108" y="4213139"/>
              <a:ext cx="1238462" cy="1238463"/>
            </a:xfrm>
            <a:prstGeom prst="rect">
              <a:avLst/>
            </a:prstGeom>
          </p:spPr>
        </p:pic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21AE93E-2F29-CC42-B28D-6213FE3FB8FE}"/>
              </a:ext>
            </a:extLst>
          </p:cNvPr>
          <p:cNvGrpSpPr/>
          <p:nvPr/>
        </p:nvGrpSpPr>
        <p:grpSpPr>
          <a:xfrm>
            <a:off x="4632641" y="7974318"/>
            <a:ext cx="1830367" cy="548362"/>
            <a:chOff x="4908029" y="1724111"/>
            <a:chExt cx="1261049" cy="377799"/>
          </a:xfrm>
        </p:grpSpPr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92223373-CF84-2640-B423-569CCBE2EA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08029" y="1724111"/>
              <a:ext cx="946128" cy="377799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67A89A6B-08A8-9F45-B013-CB7C75D7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838490" y="1753772"/>
              <a:ext cx="330588" cy="330588"/>
            </a:xfrm>
            <a:prstGeom prst="rect">
              <a:avLst/>
            </a:prstGeom>
            <a:effectLst>
              <a:glow rad="9435">
                <a:schemeClr val="bg2">
                  <a:alpha val="40000"/>
                </a:schemeClr>
              </a:glow>
            </a:effectLst>
          </p:spPr>
        </p:pic>
      </p:grpSp>
      <p:pic>
        <p:nvPicPr>
          <p:cNvPr id="71" name="Picture 70">
            <a:extLst>
              <a:ext uri="{FF2B5EF4-FFF2-40B4-BE49-F238E27FC236}">
                <a16:creationId xmlns:a16="http://schemas.microsoft.com/office/drawing/2014/main" id="{53B7DD0F-C84F-2D4B-BCE5-B4D2FF11456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4435" y="5803610"/>
            <a:ext cx="670744" cy="651208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730B9916-0C7A-384C-9D10-F3C343B7677A}"/>
              </a:ext>
            </a:extLst>
          </p:cNvPr>
          <p:cNvGrpSpPr/>
          <p:nvPr/>
        </p:nvGrpSpPr>
        <p:grpSpPr>
          <a:xfrm>
            <a:off x="822308" y="4982707"/>
            <a:ext cx="1749042" cy="473377"/>
            <a:chOff x="802173" y="5063270"/>
            <a:chExt cx="2035571" cy="550926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BD1726E-126E-7947-83B3-51ADE13A4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173" y="5063270"/>
              <a:ext cx="745834" cy="550926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94D76F49-D838-064B-947D-3B0110DE9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8952" y="5125337"/>
              <a:ext cx="1218792" cy="428374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E11FC79-71DA-5449-A5B7-4C6DFF870253}"/>
              </a:ext>
            </a:extLst>
          </p:cNvPr>
          <p:cNvGrpSpPr/>
          <p:nvPr/>
        </p:nvGrpSpPr>
        <p:grpSpPr>
          <a:xfrm>
            <a:off x="441326" y="3936122"/>
            <a:ext cx="6021682" cy="3568686"/>
            <a:chOff x="687460" y="4050422"/>
            <a:chExt cx="5513311" cy="3568686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6691E32-15C5-EF48-A52C-36236C919A75}"/>
                </a:ext>
              </a:extLst>
            </p:cNvPr>
            <p:cNvCxnSpPr>
              <a:cxnSpLocks/>
            </p:cNvCxnSpPr>
            <p:nvPr/>
          </p:nvCxnSpPr>
          <p:spPr>
            <a:xfrm>
              <a:off x="687460" y="4050422"/>
              <a:ext cx="5513311" cy="0"/>
            </a:xfrm>
            <a:prstGeom prst="line">
              <a:avLst/>
            </a:prstGeom>
            <a:ln w="22225" cap="rnd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A6582364-7B39-8440-908C-469894FD7731}"/>
                </a:ext>
              </a:extLst>
            </p:cNvPr>
            <p:cNvCxnSpPr>
              <a:cxnSpLocks/>
            </p:cNvCxnSpPr>
            <p:nvPr/>
          </p:nvCxnSpPr>
          <p:spPr>
            <a:xfrm>
              <a:off x="687460" y="4932123"/>
              <a:ext cx="5513311" cy="0"/>
            </a:xfrm>
            <a:prstGeom prst="line">
              <a:avLst/>
            </a:prstGeom>
            <a:ln w="22225" cap="rnd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201E19E-4BE0-CF43-A82A-E75A54867B96}"/>
                </a:ext>
              </a:extLst>
            </p:cNvPr>
            <p:cNvCxnSpPr>
              <a:cxnSpLocks/>
            </p:cNvCxnSpPr>
            <p:nvPr/>
          </p:nvCxnSpPr>
          <p:spPr>
            <a:xfrm>
              <a:off x="687460" y="5803938"/>
              <a:ext cx="5513311" cy="0"/>
            </a:xfrm>
            <a:prstGeom prst="line">
              <a:avLst/>
            </a:prstGeom>
            <a:ln w="22225" cap="rnd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05E5BA2C-D4AB-4B41-BDD5-E1414470885A}"/>
                </a:ext>
              </a:extLst>
            </p:cNvPr>
            <p:cNvCxnSpPr>
              <a:cxnSpLocks/>
            </p:cNvCxnSpPr>
            <p:nvPr/>
          </p:nvCxnSpPr>
          <p:spPr>
            <a:xfrm>
              <a:off x="687460" y="6678650"/>
              <a:ext cx="5513311" cy="0"/>
            </a:xfrm>
            <a:prstGeom prst="line">
              <a:avLst/>
            </a:prstGeom>
            <a:ln w="22225" cap="rnd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A0B8E9F-5AC6-5049-B108-713C55038649}"/>
                </a:ext>
              </a:extLst>
            </p:cNvPr>
            <p:cNvCxnSpPr>
              <a:cxnSpLocks/>
            </p:cNvCxnSpPr>
            <p:nvPr/>
          </p:nvCxnSpPr>
          <p:spPr>
            <a:xfrm>
              <a:off x="687460" y="7619108"/>
              <a:ext cx="5513311" cy="0"/>
            </a:xfrm>
            <a:prstGeom prst="line">
              <a:avLst/>
            </a:prstGeom>
            <a:ln w="22225" cap="rnd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5B92C864-5B65-4743-9926-65242500B111}"/>
              </a:ext>
            </a:extLst>
          </p:cNvPr>
          <p:cNvSpPr/>
          <p:nvPr/>
        </p:nvSpPr>
        <p:spPr>
          <a:xfrm>
            <a:off x="4096657" y="7733515"/>
            <a:ext cx="305356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ar-SA" sz="10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تشغيل من</a:t>
            </a:r>
            <a:r>
              <a:rPr lang="en-GB" sz="1000" dirty="0">
                <a:solidFill>
                  <a:schemeClr val="tx2"/>
                </a:solidFill>
                <a:latin typeface="Gotham HTF Book" pitchFamily="2" charset="77"/>
                <a:cs typeface="Arial" pitchFamily="34" charset="0"/>
              </a:rPr>
              <a:t> :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6D0FA9B-DC31-2149-89E3-2382AD14AB8A}"/>
              </a:ext>
            </a:extLst>
          </p:cNvPr>
          <p:cNvSpPr/>
          <p:nvPr/>
        </p:nvSpPr>
        <p:spPr>
          <a:xfrm>
            <a:off x="1075798" y="8047558"/>
            <a:ext cx="336063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ar-SA" sz="1200" b="1" dirty="0">
                <a:solidFill>
                  <a:schemeClr val="tx2"/>
                </a:solidFill>
                <a:latin typeface="Gotham HTF Black" pitchFamily="2" charset="77"/>
                <a:cs typeface="Arial" pitchFamily="34" charset="0"/>
              </a:rPr>
              <a:t>مؤتمن</a:t>
            </a:r>
            <a:r>
              <a:rPr lang="en-GB" sz="1200" b="1" dirty="0">
                <a:solidFill>
                  <a:schemeClr val="tx2"/>
                </a:solidFill>
                <a:latin typeface="Gotham HTF Black" pitchFamily="2" charset="77"/>
                <a:cs typeface="Arial" pitchFamily="34" charset="0"/>
              </a:rPr>
              <a:t>, </a:t>
            </a:r>
            <a:r>
              <a:rPr lang="ar-SA" sz="1200" b="1" dirty="0">
                <a:solidFill>
                  <a:schemeClr val="tx2"/>
                </a:solidFill>
                <a:latin typeface="Gotham HTF Black" pitchFamily="2" charset="77"/>
                <a:cs typeface="Arial" pitchFamily="34" charset="0"/>
              </a:rPr>
              <a:t>لامركزي</a:t>
            </a:r>
            <a:r>
              <a:rPr lang="en-GB" sz="1200" b="1" dirty="0">
                <a:solidFill>
                  <a:schemeClr val="tx2"/>
                </a:solidFill>
                <a:latin typeface="Gotham HTF Black" pitchFamily="2" charset="77"/>
                <a:cs typeface="Arial" pitchFamily="34" charset="0"/>
              </a:rPr>
              <a:t>, </a:t>
            </a:r>
            <a:r>
              <a:rPr lang="ar-SA" sz="1200" b="1" dirty="0">
                <a:solidFill>
                  <a:schemeClr val="tx2"/>
                </a:solidFill>
                <a:latin typeface="Gotham HTF Black" pitchFamily="2" charset="77"/>
              </a:rPr>
              <a:t>نقود سليمة نزيهة</a:t>
            </a:r>
            <a:endParaRPr lang="en-GB" sz="1200" b="1" dirty="0">
              <a:solidFill>
                <a:schemeClr val="tx2"/>
              </a:solidFill>
              <a:latin typeface="Gotham HTF Black" pitchFamily="2" charset="77"/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A743AD7-5C90-054D-B880-91B0C65C7D1C}"/>
              </a:ext>
            </a:extLst>
          </p:cNvPr>
          <p:cNvGrpSpPr/>
          <p:nvPr/>
        </p:nvGrpSpPr>
        <p:grpSpPr>
          <a:xfrm>
            <a:off x="772441" y="6752135"/>
            <a:ext cx="1933053" cy="639743"/>
            <a:chOff x="772441" y="6805444"/>
            <a:chExt cx="2249727" cy="744546"/>
          </a:xfrm>
        </p:grpSpPr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165501F9-5A39-B940-85D2-ACDB494B9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2441" y="6805444"/>
              <a:ext cx="949101" cy="744546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135E51EA-EA64-3A4D-9393-BFEBCD4EA9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0091" y="6904204"/>
              <a:ext cx="1182077" cy="448556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6ED0C6D-185A-6146-A90C-120D8E1151F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19" y="7969322"/>
            <a:ext cx="638923" cy="6389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9711D3-620F-1243-8A5C-0D4D631E6F4A}"/>
              </a:ext>
            </a:extLst>
          </p:cNvPr>
          <p:cNvSpPr txBox="1"/>
          <p:nvPr/>
        </p:nvSpPr>
        <p:spPr>
          <a:xfrm>
            <a:off x="5289171" y="2281875"/>
            <a:ext cx="914400" cy="914400"/>
          </a:xfrm>
          <a:prstGeom prst="rect">
            <a:avLst/>
          </a:prstGeom>
          <a:noFill/>
        </p:spPr>
        <p:txBody>
          <a:bodyPr wrap="none" lIns="0" rtlCol="0" anchor="ctr">
            <a:noAutofit/>
          </a:bodyPr>
          <a:lstStyle/>
          <a:p>
            <a:pPr algn="ctr">
              <a:spcBef>
                <a:spcPts val="600"/>
              </a:spcBef>
              <a:spcAft>
                <a:spcPts val="500"/>
              </a:spcAft>
            </a:pPr>
            <a:r>
              <a:rPr lang="ar-SA" sz="1050" dirty="0">
                <a:solidFill>
                  <a:schemeClr val="bg2"/>
                </a:solidFill>
                <a:latin typeface="Gotham HTF Book" pitchFamily="2" charset="77"/>
              </a:rPr>
              <a:t>غير موثوقة</a:t>
            </a:r>
            <a:endParaRPr lang="en-US" sz="1050" dirty="0">
              <a:solidFill>
                <a:schemeClr val="bg2"/>
              </a:solidFill>
              <a:latin typeface="Gotham HTF Book" pitchFamily="2" charset="77"/>
            </a:endParaRPr>
          </a:p>
          <a:p>
            <a:pPr algn="ctr">
              <a:spcBef>
                <a:spcPts val="600"/>
              </a:spcBef>
              <a:spcAft>
                <a:spcPts val="500"/>
              </a:spcAft>
            </a:pPr>
            <a:r>
              <a:rPr lang="ar-SA" sz="1050" dirty="0">
                <a:solidFill>
                  <a:schemeClr val="bg2"/>
                </a:solidFill>
                <a:latin typeface="Gotham HTF Book" pitchFamily="2" charset="77"/>
              </a:rPr>
              <a:t>بدون ترخيص</a:t>
            </a:r>
            <a:endParaRPr lang="en-US" sz="1050" dirty="0">
              <a:solidFill>
                <a:schemeClr val="bg2"/>
              </a:solidFill>
              <a:latin typeface="Gotham HTF Book" pitchFamily="2" charset="77"/>
            </a:endParaRPr>
          </a:p>
          <a:p>
            <a:pPr algn="ctr">
              <a:spcBef>
                <a:spcPts val="600"/>
              </a:spcBef>
              <a:spcAft>
                <a:spcPts val="500"/>
              </a:spcAft>
            </a:pPr>
            <a:r>
              <a:rPr lang="ar-SA" sz="1050" dirty="0">
                <a:solidFill>
                  <a:schemeClr val="bg2"/>
                </a:solidFill>
                <a:latin typeface="Gotham HTF Book" pitchFamily="2" charset="77"/>
              </a:rPr>
              <a:t>مقاوم للرقابة</a:t>
            </a:r>
            <a:endParaRPr lang="en-US" sz="1050" dirty="0">
              <a:solidFill>
                <a:schemeClr val="bg2"/>
              </a:solidFill>
              <a:latin typeface="Gotham HTF Book" pitchFamily="2" charset="77"/>
            </a:endParaRPr>
          </a:p>
          <a:p>
            <a:pPr algn="ctr">
              <a:spcBef>
                <a:spcPts val="600"/>
              </a:spcBef>
              <a:spcAft>
                <a:spcPts val="500"/>
              </a:spcAft>
            </a:pPr>
            <a:r>
              <a:rPr lang="ar-SA" sz="1050" dirty="0">
                <a:solidFill>
                  <a:schemeClr val="bg2"/>
                </a:solidFill>
                <a:latin typeface="Gotham HTF Book" pitchFamily="2" charset="77"/>
              </a:rPr>
              <a:t>لا يمكن وقفها</a:t>
            </a:r>
            <a:endParaRPr lang="en-US" sz="1050" dirty="0">
              <a:solidFill>
                <a:schemeClr val="bg2"/>
              </a:solidFill>
              <a:latin typeface="Gotham HTF Boo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75667251"/>
      </p:ext>
    </p:extLst>
  </p:cSld>
  <p:clrMapOvr>
    <a:masterClrMapping/>
  </p:clrMapOvr>
</p:sld>
</file>

<file path=ppt/theme/theme1.xml><?xml version="1.0" encoding="utf-8"?>
<a:theme xmlns:a="http://schemas.openxmlformats.org/drawingml/2006/main" name="Advent_Internal-Conference-Template_MASTER_V005 ts">
  <a:themeElements>
    <a:clrScheme name="Custom 1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048BE"/>
      </a:accent1>
      <a:accent2>
        <a:srgbClr val="D79E4D"/>
      </a:accent2>
      <a:accent3>
        <a:srgbClr val="9B7D28"/>
      </a:accent3>
      <a:accent4>
        <a:srgbClr val="282827"/>
      </a:accent4>
      <a:accent5>
        <a:srgbClr val="BBBBBB"/>
      </a:accent5>
      <a:accent6>
        <a:srgbClr val="E3E3E3"/>
      </a:accent6>
      <a:hlink>
        <a:srgbClr val="D79E4D"/>
      </a:hlink>
      <a:folHlink>
        <a:srgbClr val="D79E4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spcAft>
            <a:spcPts val="300"/>
          </a:spcAft>
          <a:defRPr sz="14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wrap="square" rtlCol="0" anchor="t" anchorCtr="0">
        <a:spAutoFit/>
      </a:bodyPr>
      <a:lstStyle>
        <a:defPPr fontAlgn="b">
          <a:spcAft>
            <a:spcPts val="300"/>
          </a:spcAft>
          <a:defRPr sz="14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Epic Cash">
      <a:dk1>
        <a:srgbClr val="8A8B8A"/>
      </a:dk1>
      <a:lt1>
        <a:srgbClr val="C89E60"/>
      </a:lt1>
      <a:dk2>
        <a:srgbClr val="282827"/>
      </a:dk2>
      <a:lt2>
        <a:srgbClr val="FFFFFF"/>
      </a:lt2>
      <a:accent1>
        <a:srgbClr val="E0C7A5"/>
      </a:accent1>
      <a:accent2>
        <a:srgbClr val="C89E60"/>
      </a:accent2>
      <a:accent3>
        <a:srgbClr val="957343"/>
      </a:accent3>
      <a:accent4>
        <a:srgbClr val="E3E5E3"/>
      </a:accent4>
      <a:accent5>
        <a:srgbClr val="EFEFEE"/>
      </a:accent5>
      <a:accent6>
        <a:srgbClr val="28568A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2225" cap="rnd">
          <a:solidFill>
            <a:schemeClr val="tx1"/>
          </a:solidFill>
          <a:prstDash val="sysDot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noAutofit/>
      </a:bodyPr>
      <a:lstStyle>
        <a:defPPr algn="l">
          <a:defRPr sz="2400" b="1" dirty="0" smtClean="0">
            <a:solidFill>
              <a:schemeClr val="tx2"/>
            </a:solidFill>
            <a:latin typeface="Gotham HTF Book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B7576D6F8EB8245B708F7A17FD81F5F" ma:contentTypeVersion="21" ma:contentTypeDescription="Create a new document." ma:contentTypeScope="" ma:versionID="de168e4dcbc3f581b1ae023475bb759b">
  <xsd:schema xmlns:xsd="http://www.w3.org/2001/XMLSchema" xmlns:xs="http://www.w3.org/2001/XMLSchema" xmlns:p="http://schemas.microsoft.com/office/2006/metadata/properties" xmlns:ns2="e58fabb6-9446-4bf5-a05e-fa4e6ef88448" xmlns:ns3="9f684ec6-0857-4470-8cdd-d47a3c7eb6af" targetNamespace="http://schemas.microsoft.com/office/2006/metadata/properties" ma:root="true" ma:fieldsID="1378702afda969161111c22e1aadef58" ns2:_="" ns3:_="">
    <xsd:import namespace="e58fabb6-9446-4bf5-a05e-fa4e6ef88448"/>
    <xsd:import namespace="9f684ec6-0857-4470-8cdd-d47a3c7eb6af"/>
    <xsd:element name="properties">
      <xsd:complexType>
        <xsd:sequence>
          <xsd:element name="documentManagement">
            <xsd:complexType>
              <xsd:all>
                <xsd:element ref="ns2:Category" minOccurs="0"/>
                <xsd:element ref="ns2:Display_x0020_Order" minOccurs="0"/>
                <xsd:element ref="ns2:ImageDownloadLink" minOccurs="0"/>
                <xsd:element ref="ns2:fullURL" minOccurs="0"/>
                <xsd:element ref="ns2:Meeting_x0020_Type" minOccurs="0"/>
                <xsd:element ref="ns2:Surface_x0020_on_x0020_KC_x0020_Home" minOccurs="0"/>
                <xsd:element ref="ns2:Meeting_x0020_Category" minOccurs="0"/>
                <xsd:element ref="ns2:Show_x0020_as_x0020_Quick_x0020_Link" minOccurs="0"/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8fabb6-9446-4bf5-a05e-fa4e6ef88448" elementFormDefault="qualified">
    <xsd:import namespace="http://schemas.microsoft.com/office/2006/documentManagement/types"/>
    <xsd:import namespace="http://schemas.microsoft.com/office/infopath/2007/PartnerControls"/>
    <xsd:element name="Category" ma:index="2" nillable="true" ma:displayName="Category" ma:format="Dropdown" ma:internalName="Category">
      <xsd:simpleType>
        <xsd:restriction base="dms:Choice">
          <xsd:enumeration value="Advent Fact Sheet"/>
          <xsd:enumeration value="Technology, Media and Telecom"/>
          <xsd:enumeration value="Business and Financial Services"/>
          <xsd:enumeration value="Healthcare"/>
          <xsd:enumeration value="Industrial"/>
          <xsd:enumeration value="Retail, Consumer and Leisure"/>
          <xsd:enumeration value="Advent Overview - NA"/>
          <xsd:enumeration value="Advent Overview - EU"/>
          <xsd:enumeration value="Case Studies - BFS"/>
          <xsd:enumeration value="Case Studies - HLC"/>
          <xsd:enumeration value="Case Studies - IND"/>
          <xsd:enumeration value="Case Studies - RCL"/>
          <xsd:enumeration value="Case Studies - TMT"/>
          <xsd:enumeration value="Placeholder1"/>
          <xsd:enumeration value="Placeholder2"/>
          <xsd:enumeration value="Inv. Prof.- Asia"/>
          <xsd:enumeration value="Inv. Prof. - EU"/>
          <xsd:enumeration value="Inv. Prof.- LatAm"/>
          <xsd:enumeration value="Inv. Prof. - NA"/>
          <xsd:enumeration value="OP - Asia"/>
          <xsd:enumeration value="Operating Partners - EU"/>
          <xsd:enumeration value="Operating Partners - LatAm"/>
          <xsd:enumeration value="Operating Partners - NA"/>
          <xsd:enumeration value="Sector Investment Lists"/>
          <xsd:enumeration value="Advent Logos"/>
          <xsd:enumeration value="Portfolio Company Logos"/>
          <xsd:enumeration value="European Deal Group - 2014"/>
          <xsd:enumeration value="European Deal Group - 2015"/>
          <xsd:enumeration value="European Deal Group - 2016"/>
          <xsd:enumeration value="European Deal Group - 2017"/>
          <xsd:enumeration value="European Deal Group - 2018"/>
          <xsd:enumeration value="Placeholder4"/>
          <xsd:enumeration value="Placeholder5"/>
          <xsd:enumeration value="Placeholder6"/>
          <xsd:enumeration value="Placeholder7"/>
          <xsd:enumeration value="NALACDGM"/>
          <xsd:enumeration value="Placeholder9"/>
          <xsd:enumeration value="Placeholder10"/>
          <xsd:enumeration value="CEO/OP Summits - 2014"/>
          <xsd:enumeration value="CEO/OP Summits - 2016"/>
          <xsd:enumeration value="CEO/OP Summits - 2017"/>
          <xsd:enumeration value="Placeholder14"/>
          <xsd:enumeration value="Placeholder15"/>
          <xsd:enumeration value="Placeholder16"/>
          <xsd:enumeration value="Placeholder17"/>
          <xsd:enumeration value="LPM - 2011"/>
          <xsd:enumeration value="LPM - 2012"/>
          <xsd:enumeration value="LPM - 2013"/>
          <xsd:enumeration value="LPM - 2014"/>
          <xsd:enumeration value="LPM - 2015"/>
          <xsd:enumeration value="LPM - 2016"/>
          <xsd:enumeration value="Placeholder24"/>
          <xsd:enumeration value="Placeholder25"/>
          <xsd:enumeration value="Placeholder26"/>
          <xsd:enumeration value="Placeholder27"/>
          <xsd:enumeration value="WWM - 2011"/>
          <xsd:enumeration value="WWM - 2012"/>
          <xsd:enumeration value="WWM - 2013"/>
          <xsd:enumeration value="WWM - 2014"/>
          <xsd:enumeration value="WWM - 2015"/>
          <xsd:enumeration value="WWM - 2016"/>
          <xsd:enumeration value="WWM - 2017"/>
          <xsd:enumeration value="WWM - 2018"/>
          <xsd:enumeration value="North America Offsites"/>
          <xsd:enumeration value="Latin America Offsites"/>
          <xsd:enumeration value="China Offsites"/>
          <xsd:enumeration value="Employee Color"/>
          <xsd:enumeration value="Employee B&amp;W"/>
          <xsd:enumeration value="Operating Partners"/>
          <xsd:enumeration value="ESG Case Studies"/>
          <xsd:enumeration value="Global Highlights Review"/>
          <xsd:enumeration value="Internal Templates"/>
          <xsd:enumeration value="Operating Partner Newsletters"/>
          <xsd:enumeration value="Press Releases"/>
          <xsd:enumeration value="Stationary"/>
        </xsd:restriction>
      </xsd:simpleType>
    </xsd:element>
    <xsd:element name="Display_x0020_Order" ma:index="3" nillable="true" ma:displayName="Display Order" ma:internalName="Display_x0020_Order">
      <xsd:simpleType>
        <xsd:restriction base="dms:Number"/>
      </xsd:simpleType>
    </xsd:element>
    <xsd:element name="ImageDownloadLink" ma:index="4" nillable="true" ma:displayName="ImageDownloadLink" ma:format="Hyperlink" ma:internalName="ImageDownloadLin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fullURL" ma:index="6" nillable="true" ma:displayName="fullURL" ma:internalName="fullURL">
      <xsd:simpleType>
        <xsd:restriction base="dms:Text">
          <xsd:maxLength value="255"/>
        </xsd:restriction>
      </xsd:simpleType>
    </xsd:element>
    <xsd:element name="Meeting_x0020_Type" ma:index="8" nillable="true" ma:displayName="Meeting Type" ma:format="Dropdown" ma:internalName="Meeting_x0020_Type">
      <xsd:simpleType>
        <xsd:restriction base="dms:Choice">
          <xsd:enumeration value="Deal Group Meeting 2014"/>
          <xsd:enumeration value="Deal Group Meeting September 2015"/>
          <xsd:enumeration value="Deal Group Meeting September 2016"/>
          <xsd:enumeration value="European Strategy Offsite January 2015"/>
          <xsd:enumeration value="European Strategy Offsite January 2016"/>
          <xsd:enumeration value="European Strategy Offsite January 2017"/>
          <xsd:enumeration value="Industrial Away Day March 2016"/>
        </xsd:restriction>
      </xsd:simpleType>
    </xsd:element>
    <xsd:element name="Surface_x0020_on_x0020_KC_x0020_Home" ma:index="9" nillable="true" ma:displayName="Surface on KC Home" ma:default="0" ma:internalName="Surface_x0020_on_x0020_KC_x0020_Home">
      <xsd:simpleType>
        <xsd:restriction base="dms:Boolean"/>
      </xsd:simpleType>
    </xsd:element>
    <xsd:element name="Meeting_x0020_Category" ma:index="10" nillable="true" ma:displayName="Meeting Category" ma:format="Dropdown" ma:internalName="Meeting_x0020_Category">
      <xsd:simpleType>
        <xsd:restriction base="dms:Choice">
          <xsd:enumeration value="Administrative Sessions"/>
          <xsd:enumeration value="Main Sessions"/>
        </xsd:restriction>
      </xsd:simpleType>
    </xsd:element>
    <xsd:element name="Show_x0020_as_x0020_Quick_x0020_Link" ma:index="11" nillable="true" ma:displayName="Show as Quick Link" ma:default="0" ma:internalName="Show_x0020_as_x0020_Quick_x0020_Link">
      <xsd:simpleType>
        <xsd:restriction base="dms:Boolean"/>
      </xsd:simpleType>
    </xsd:element>
    <xsd:element name="MediaServiceMetadata" ma:index="15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6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20" nillable="true" ma:displayName="MediaServiceAutoTags" ma:internalName="MediaServiceAutoTags" ma:readOnly="true">
      <xsd:simpleType>
        <xsd:restriction base="dms:Text"/>
      </xsd:simpleType>
    </xsd:element>
    <xsd:element name="MediaServiceOCR" ma:index="2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684ec6-0857-4470-8cdd-d47a3c7eb6a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mageDownloadLink xmlns="e58fabb6-9446-4bf5-a05e-fa4e6ef88448">
      <Url xsi:nil="true"/>
      <Description xsi:nil="true"/>
    </ImageDownloadLink>
    <Meeting_x0020_Type xmlns="e58fabb6-9446-4bf5-a05e-fa4e6ef88448" xsi:nil="true"/>
    <Category xmlns="e58fabb6-9446-4bf5-a05e-fa4e6ef88448">Internal Templates</Category>
    <Surface_x0020_on_x0020_KC_x0020_Home xmlns="e58fabb6-9446-4bf5-a05e-fa4e6ef88448">false</Surface_x0020_on_x0020_KC_x0020_Home>
    <Display_x0020_Order xmlns="e58fabb6-9446-4bf5-a05e-fa4e6ef88448" xsi:nil="true"/>
    <Meeting_x0020_Category xmlns="e58fabb6-9446-4bf5-a05e-fa4e6ef88448" xsi:nil="true"/>
    <fullURL xmlns="e58fabb6-9446-4bf5-a05e-fa4e6ef88448" xsi:nil="true"/>
    <Show_x0020_as_x0020_Quick_x0020_Link xmlns="e58fabb6-9446-4bf5-a05e-fa4e6ef88448">false</Show_x0020_as_x0020_Quick_x0020_Link>
  </documentManagement>
</p:properties>
</file>

<file path=customXml/itemProps1.xml><?xml version="1.0" encoding="utf-8"?>
<ds:datastoreItem xmlns:ds="http://schemas.openxmlformats.org/officeDocument/2006/customXml" ds:itemID="{6E9B7BB3-0B5C-4AB0-BF58-BFF16BDDF3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8fabb6-9446-4bf5-a05e-fa4e6ef88448"/>
    <ds:schemaRef ds:uri="9f684ec6-0857-4470-8cdd-d47a3c7eb6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660CEF-FDB7-4107-9D10-142604AF31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A520744-49F6-48C5-870D-D28D297F5B56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e58fabb6-9446-4bf5-a05e-fa4e6ef88448"/>
    <ds:schemaRef ds:uri="http://purl.org/dc/terms/"/>
    <ds:schemaRef ds:uri="9f684ec6-0857-4470-8cdd-d47a3c7eb6af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41864</TotalTime>
  <Words>121</Words>
  <Application>Microsoft Macintosh PowerPoint</Application>
  <PresentationFormat>Letter Paper (8.5x11 in)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Gotham HTF</vt:lpstr>
      <vt:lpstr>Gotham HTF Black</vt:lpstr>
      <vt:lpstr>Gotham HTF Book</vt:lpstr>
      <vt:lpstr>Advent_Internal-Conference-Template_MASTER_V005 ts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Advent Slide Template Master</dc:title>
  <dc:creator>Harris, Andrew</dc:creator>
  <cp:lastModifiedBy>Ghassan Al-ouf</cp:lastModifiedBy>
  <cp:revision>590</cp:revision>
  <dcterms:created xsi:type="dcterms:W3CDTF">2018-04-12T15:48:13Z</dcterms:created>
  <dcterms:modified xsi:type="dcterms:W3CDTF">2021-11-08T19:25:34Z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0x0101007B7576D6F8EB8245B708F7A17FD81F5F</vt:lpwstr>
  </property>
</Properties>
</file>

<file path=docProps/thumbnail.jpeg>
</file>